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  <p:sldMasterId id="2147483699" r:id="rId2"/>
    <p:sldMasterId id="2147483698" r:id="rId3"/>
  </p:sldMasterIdLst>
  <p:notesMasterIdLst>
    <p:notesMasterId r:id="rId11"/>
  </p:notesMasterIdLst>
  <p:sldIdLst>
    <p:sldId id="257" r:id="rId4"/>
    <p:sldId id="260" r:id="rId5"/>
    <p:sldId id="262" r:id="rId6"/>
    <p:sldId id="261" r:id="rId7"/>
    <p:sldId id="263" r:id="rId8"/>
    <p:sldId id="264" r:id="rId9"/>
    <p:sldId id="25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" id="{4DE9F78F-613E-4506-8C48-E4F641C43AFC}">
          <p14:sldIdLst>
            <p14:sldId id="257"/>
          </p14:sldIdLst>
        </p14:section>
        <p14:section name="PRESENTATION BODY" id="{1604884D-1E01-4249-9F2A-B2551BD9FE50}">
          <p14:sldIdLst>
            <p14:sldId id="260"/>
            <p14:sldId id="262"/>
            <p14:sldId id="261"/>
            <p14:sldId id="263"/>
            <p14:sldId id="264"/>
          </p14:sldIdLst>
        </p14:section>
        <p14:section name="SALUTATION" id="{35E452FE-6219-4667-843A-836A1727EEB3}">
          <p14:sldIdLst>
            <p14:sldId id="25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B10E"/>
    <a:srgbClr val="5C6A7F"/>
    <a:srgbClr val="49576D"/>
    <a:srgbClr val="CCCCCC"/>
    <a:srgbClr val="680000"/>
    <a:srgbClr val="D8D8CE"/>
    <a:srgbClr val="EDE9DF"/>
    <a:srgbClr val="DFDFD7"/>
    <a:srgbClr val="D6D6D4"/>
    <a:srgbClr val="E4DD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13FC10-394B-482F-AE7A-7354C653F444}" type="datetimeFigureOut">
              <a:rPr lang="en-US" smtClean="0"/>
              <a:t>1/24/2017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0C6639-AA5F-46C0-8F4F-E2144C74FF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2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6C1EDD-7039-482F-82BC-3469790A5B30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DD2520-E30B-4A93-ABD7-991C1B2ED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133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3F5876-47EE-408A-9F4B-2EDC33656CEB}" type="datetimeFigureOut">
              <a:rPr lang="en-US" smtClean="0"/>
              <a:t>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CC09240-4C4C-4C36-B9C2-6892ABA98C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751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CARBONDALE    ♦    SPRINGFIELD    ♦    EDWARDSVILLE    ♦    ALTON    ♦    EAST ST. LOUIS    ♦    GRAYSLAKE    ♦    QUINCY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843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23E34-8D8E-4078-AB8A-513EAE243B4B}" type="datetimeFigureOut">
              <a:rPr lang="en-US" smtClean="0"/>
              <a:pPr/>
              <a:t>1/24/2017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F3B1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OFFICE OF TECHNOLOGY TRANSFER</a:t>
            </a:r>
            <a:endParaRPr lang="en-US" dirty="0" smtClean="0">
              <a:solidFill>
                <a:srgbClr val="F3B10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384B6-C097-4224-956E-F7A7042EA1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19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http://siusystem.edu/_files/img/bg-sius.jpg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377"/>
          <a:stretch/>
        </p:blipFill>
        <p:spPr bwMode="auto">
          <a:xfrm>
            <a:off x="0" y="-17305"/>
            <a:ext cx="12192000" cy="1131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/>
          <p:cNvCxnSpPr/>
          <p:nvPr userDrawn="1"/>
        </p:nvCxnSpPr>
        <p:spPr>
          <a:xfrm>
            <a:off x="0" y="1123588"/>
            <a:ext cx="12192000" cy="0"/>
          </a:xfrm>
          <a:prstGeom prst="line">
            <a:avLst/>
          </a:prstGeom>
          <a:ln w="34925">
            <a:solidFill>
              <a:srgbClr val="F3B1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 descr="Image result for siu system logo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55590"/>
          <a:stretch/>
        </p:blipFill>
        <p:spPr bwMode="auto">
          <a:xfrm>
            <a:off x="130280" y="55999"/>
            <a:ext cx="1527070" cy="982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 userDrawn="1"/>
        </p:nvSpPr>
        <p:spPr>
          <a:xfrm>
            <a:off x="7027060" y="17899"/>
            <a:ext cx="516494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200" dirty="0" smtClean="0">
                <a:solidFill>
                  <a:srgbClr val="F3B1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OFFICE OF </a:t>
            </a:r>
          </a:p>
          <a:p>
            <a:pPr algn="r"/>
            <a:r>
              <a:rPr lang="en-US" sz="3200" dirty="0" smtClean="0">
                <a:solidFill>
                  <a:srgbClr val="F3B1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TECHNOLOGY TRANSFER</a:t>
            </a:r>
            <a:endParaRPr lang="en-US" sz="3200" dirty="0">
              <a:solidFill>
                <a:srgbClr val="F3B10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6123008"/>
            <a:ext cx="12192000" cy="734992"/>
          </a:xfrm>
          <a:prstGeom prst="rect">
            <a:avLst/>
          </a:prstGeom>
          <a:solidFill>
            <a:srgbClr val="5C6A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030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9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0" y="6123008"/>
            <a:ext cx="12192000" cy="734992"/>
          </a:xfrm>
          <a:prstGeom prst="rect">
            <a:avLst/>
          </a:prstGeom>
          <a:solidFill>
            <a:srgbClr val="5C6A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333200"/>
            <a:ext cx="12191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rgbClr val="F3B10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CARBONDALE    ♦    SPRINGFIELD    ♦    EDWARDSVILLE    ♦    ALTON    ♦    EAST ST. LOUIS    ♦    GRAYSLAKE    ♦    QUINCY</a:t>
            </a:r>
            <a:endParaRPr lang="en-US" dirty="0"/>
          </a:p>
        </p:txBody>
      </p:sp>
      <p:pic>
        <p:nvPicPr>
          <p:cNvPr id="10" name="Picture 2" descr="http://siusystem.edu/_files/img/bg-sius.jpg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377"/>
          <a:stretch/>
        </p:blipFill>
        <p:spPr bwMode="auto">
          <a:xfrm>
            <a:off x="0" y="-17305"/>
            <a:ext cx="12192000" cy="1131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Connector 12"/>
          <p:cNvCxnSpPr/>
          <p:nvPr userDrawn="1"/>
        </p:nvCxnSpPr>
        <p:spPr>
          <a:xfrm>
            <a:off x="0" y="1123588"/>
            <a:ext cx="12192000" cy="0"/>
          </a:xfrm>
          <a:prstGeom prst="line">
            <a:avLst/>
          </a:prstGeom>
          <a:ln w="34925">
            <a:solidFill>
              <a:srgbClr val="F3B1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4" descr="Image result for siu system logo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55590"/>
          <a:stretch/>
        </p:blipFill>
        <p:spPr bwMode="auto">
          <a:xfrm>
            <a:off x="130280" y="55999"/>
            <a:ext cx="1527070" cy="982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 userDrawn="1"/>
        </p:nvSpPr>
        <p:spPr>
          <a:xfrm>
            <a:off x="7027060" y="17899"/>
            <a:ext cx="516494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200" dirty="0" smtClean="0">
                <a:solidFill>
                  <a:srgbClr val="F3B1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OFFICE OF </a:t>
            </a:r>
          </a:p>
          <a:p>
            <a:pPr algn="r"/>
            <a:r>
              <a:rPr lang="en-US" sz="3200" dirty="0" smtClean="0">
                <a:solidFill>
                  <a:srgbClr val="F3B1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TECHNOLOGY TRANSFER</a:t>
            </a:r>
            <a:endParaRPr lang="en-US" sz="3200" dirty="0">
              <a:solidFill>
                <a:srgbClr val="F3B10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410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767747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447098"/>
            <a:ext cx="12192000" cy="410901"/>
          </a:xfrm>
          <a:prstGeom prst="rect">
            <a:avLst/>
          </a:prstGeom>
          <a:solidFill>
            <a:srgbClr val="5C6A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4191" y="647209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rgbClr val="F3B10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99923E34-8D8E-4078-AB8A-513EAE243B4B}" type="datetimeFigureOut">
              <a:rPr lang="en-US" smtClean="0"/>
              <a:pPr/>
              <a:t>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72097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srgbClr val="F3B1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OFFICE OF TECHNOLOGY TRANSFER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85166" y="647209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rgbClr val="F3B10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AE384B6-C097-4224-956E-F7A7042EA10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788516"/>
            <a:ext cx="12192000" cy="0"/>
          </a:xfrm>
          <a:prstGeom prst="line">
            <a:avLst/>
          </a:prstGeom>
          <a:ln w="34925">
            <a:solidFill>
              <a:srgbClr val="F3B1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4" descr="Image result for siu system logo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55590"/>
          <a:stretch/>
        </p:blipFill>
        <p:spPr bwMode="auto">
          <a:xfrm>
            <a:off x="11056064" y="20301"/>
            <a:ext cx="1043336" cy="671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8984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2220899" y="1421787"/>
            <a:ext cx="491411" cy="1073020"/>
          </a:xfrm>
          <a:prstGeom prst="rect">
            <a:avLst/>
          </a:prstGeom>
          <a:solidFill>
            <a:srgbClr val="EDE9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36713" y="2974760"/>
            <a:ext cx="67197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INVENTION TITLE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37927" y="3881348"/>
            <a:ext cx="58782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Inventor(s) Name(s)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Committee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Presentation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Date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07045" y="3809999"/>
            <a:ext cx="6949440" cy="0"/>
          </a:xfrm>
          <a:prstGeom prst="line">
            <a:avLst/>
          </a:prstGeom>
          <a:ln w="34925">
            <a:solidFill>
              <a:srgbClr val="F3B1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4362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9181" y="112745"/>
            <a:ext cx="4969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INVENTION DESCRIPTION</a:t>
            </a: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5517" y="1065285"/>
            <a:ext cx="11231658" cy="481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Tx/>
              <a:buChar char="-"/>
            </a:pPr>
            <a:r>
              <a:rPr lang="en-US" sz="2400" dirty="0" smtClean="0">
                <a:latin typeface="+mj-lt"/>
              </a:rPr>
              <a:t>Describe the invention in general terms (most will not be familiar with your field)</a:t>
            </a:r>
          </a:p>
          <a:p>
            <a:pPr marL="800100" lvl="1" indent="-342900">
              <a:spcAft>
                <a:spcPts val="600"/>
              </a:spcAft>
              <a:buFontTx/>
              <a:buChar char="-"/>
            </a:pPr>
            <a:r>
              <a:rPr lang="en-US" sz="2000" dirty="0" smtClean="0">
                <a:latin typeface="+mj-lt"/>
              </a:rPr>
              <a:t>Is it a device? A process? An improvement on an existing technology? A research tool?</a:t>
            </a:r>
          </a:p>
          <a:p>
            <a:pPr marL="1257300" lvl="2" indent="-342900">
              <a:spcAft>
                <a:spcPts val="600"/>
              </a:spcAft>
              <a:buFontTx/>
              <a:buChar char="-"/>
            </a:pPr>
            <a:r>
              <a:rPr lang="en-US" sz="2000" dirty="0" smtClean="0">
                <a:latin typeface="+mj-lt"/>
              </a:rPr>
              <a:t>Include photographs or schematics, if relevant</a:t>
            </a:r>
          </a:p>
          <a:p>
            <a:pPr marL="800100" lvl="1" indent="-342900">
              <a:spcAft>
                <a:spcPts val="600"/>
              </a:spcAft>
              <a:buFontTx/>
              <a:buChar char="-"/>
            </a:pPr>
            <a:r>
              <a:rPr lang="en-US" sz="2000" dirty="0" smtClean="0">
                <a:latin typeface="+mj-lt"/>
              </a:rPr>
              <a:t>What does the invention do? What problem does it solve or address?</a:t>
            </a:r>
          </a:p>
          <a:p>
            <a:pPr marL="342900" indent="-342900">
              <a:spcAft>
                <a:spcPts val="600"/>
              </a:spcAft>
              <a:buFontTx/>
              <a:buChar char="-"/>
            </a:pPr>
            <a:endParaRPr lang="en-US" sz="2000" dirty="0" smtClean="0">
              <a:latin typeface="+mj-lt"/>
            </a:endParaRPr>
          </a:p>
          <a:p>
            <a:pPr marL="342900" indent="-342900">
              <a:spcAft>
                <a:spcPts val="600"/>
              </a:spcAft>
              <a:buFontTx/>
              <a:buChar char="-"/>
            </a:pPr>
            <a:r>
              <a:rPr lang="en-US" sz="2400" dirty="0" smtClean="0">
                <a:latin typeface="+mj-lt"/>
              </a:rPr>
              <a:t>What are some novel or unique features?</a:t>
            </a:r>
          </a:p>
          <a:p>
            <a:pPr marL="800100" lvl="1" indent="-342900">
              <a:spcAft>
                <a:spcPts val="600"/>
              </a:spcAft>
              <a:buFontTx/>
              <a:buChar char="-"/>
            </a:pPr>
            <a:r>
              <a:rPr lang="en-US" sz="2000" dirty="0" smtClean="0">
                <a:latin typeface="+mj-lt"/>
              </a:rPr>
              <a:t>Differences </a:t>
            </a:r>
            <a:r>
              <a:rPr lang="en-US" sz="2000" dirty="0">
                <a:latin typeface="+mj-lt"/>
              </a:rPr>
              <a:t>from competing or status quo </a:t>
            </a:r>
            <a:r>
              <a:rPr lang="en-US" sz="2000" dirty="0" smtClean="0">
                <a:latin typeface="+mj-lt"/>
              </a:rPr>
              <a:t>technologies</a:t>
            </a:r>
            <a:endParaRPr lang="en-US" sz="2000" dirty="0">
              <a:latin typeface="+mj-lt"/>
            </a:endParaRPr>
          </a:p>
          <a:p>
            <a:pPr marL="800100" lvl="1" indent="-342900">
              <a:spcAft>
                <a:spcPts val="600"/>
              </a:spcAft>
              <a:buFontTx/>
              <a:buChar char="-"/>
            </a:pPr>
            <a:r>
              <a:rPr lang="en-US" sz="2000" dirty="0">
                <a:latin typeface="+mj-lt"/>
              </a:rPr>
              <a:t>Specific advantages</a:t>
            </a:r>
          </a:p>
          <a:p>
            <a:pPr marL="800100" lvl="1" indent="-342900">
              <a:spcAft>
                <a:spcPts val="600"/>
              </a:spcAft>
              <a:buFontTx/>
              <a:buChar char="-"/>
            </a:pPr>
            <a:r>
              <a:rPr lang="en-US" sz="2000" dirty="0">
                <a:latin typeface="+mj-lt"/>
              </a:rPr>
              <a:t>Potential uses/applications, present and future</a:t>
            </a:r>
          </a:p>
          <a:p>
            <a:pPr marL="342900" indent="-342900">
              <a:spcAft>
                <a:spcPts val="600"/>
              </a:spcAft>
              <a:buFontTx/>
              <a:buChar char="-"/>
            </a:pPr>
            <a:endParaRPr lang="en-US" sz="2000" dirty="0" smtClean="0">
              <a:latin typeface="+mj-lt"/>
            </a:endParaRPr>
          </a:p>
          <a:p>
            <a:pPr marL="342900" indent="-342900">
              <a:spcAft>
                <a:spcPts val="600"/>
              </a:spcAft>
              <a:buFontTx/>
              <a:buChar char="-"/>
            </a:pPr>
            <a:r>
              <a:rPr lang="en-US" sz="2400" dirty="0" smtClean="0">
                <a:latin typeface="+mj-lt"/>
              </a:rPr>
              <a:t>Why do you know/think it works?</a:t>
            </a:r>
          </a:p>
          <a:p>
            <a:pPr marL="800100" lvl="1" indent="-342900">
              <a:spcAft>
                <a:spcPts val="600"/>
              </a:spcAft>
              <a:buFontTx/>
              <a:buChar char="-"/>
            </a:pPr>
            <a:r>
              <a:rPr lang="en-US" sz="2000" dirty="0" smtClean="0">
                <a:latin typeface="+mj-lt"/>
              </a:rPr>
              <a:t>Experimental data, simulation data, relevant theory, etc. 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085166" y="6472097"/>
            <a:ext cx="2743200" cy="365125"/>
          </a:xfrm>
        </p:spPr>
        <p:txBody>
          <a:bodyPr/>
          <a:lstStyle/>
          <a:p>
            <a:fld id="{80C91C19-A9CD-4202-BA95-CCE1A6241E16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294191" y="6472097"/>
            <a:ext cx="2743200" cy="365125"/>
          </a:xfrm>
        </p:spPr>
        <p:txBody>
          <a:bodyPr/>
          <a:lstStyle/>
          <a:p>
            <a:r>
              <a:rPr lang="en-US" dirty="0" smtClean="0"/>
              <a:t>[Presentation Date]</a:t>
            </a:r>
            <a:endParaRPr lang="en-US" dirty="0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4038600" y="6472097"/>
            <a:ext cx="4114800" cy="365125"/>
          </a:xfrm>
        </p:spPr>
        <p:txBody>
          <a:bodyPr/>
          <a:lstStyle/>
          <a:p>
            <a:r>
              <a:rPr lang="en-US" dirty="0">
                <a:solidFill>
                  <a:srgbClr val="F3B1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OFFICE OF TECHNOLOGY TRANSFER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961216" y="3258282"/>
            <a:ext cx="3867150" cy="2554545"/>
          </a:xfrm>
          <a:prstGeom prst="rect">
            <a:avLst/>
          </a:prstGeom>
          <a:noFill/>
          <a:ln w="38100">
            <a:solidFill>
              <a:srgbClr val="F3B10E"/>
            </a:solidFill>
          </a:ln>
        </p:spPr>
        <p:txBody>
          <a:bodyPr wrap="square" rtlCol="0">
            <a:spAutoFit/>
          </a:bodyPr>
          <a:lstStyle/>
          <a:p>
            <a:pPr marL="0" lvl="1" algn="ctr">
              <a:spcAft>
                <a:spcPts val="1200"/>
              </a:spcAft>
            </a:pPr>
            <a:r>
              <a:rPr lang="en-US" sz="2000" b="1" dirty="0" smtClean="0">
                <a:latin typeface="+mj-lt"/>
              </a:rPr>
              <a:t>Best Practice:</a:t>
            </a:r>
          </a:p>
          <a:p>
            <a:pPr marL="0" lvl="1" algn="ctr">
              <a:spcAft>
                <a:spcPts val="1200"/>
              </a:spcAft>
            </a:pPr>
            <a:r>
              <a:rPr lang="en-US" sz="2000" b="1" dirty="0" smtClean="0">
                <a:latin typeface="+mj-lt"/>
              </a:rPr>
              <a:t>Limit this section to three slides or less.</a:t>
            </a:r>
          </a:p>
          <a:p>
            <a:pPr marL="0" lvl="1" algn="ctr">
              <a:spcAft>
                <a:spcPts val="1200"/>
              </a:spcAft>
            </a:pPr>
            <a:r>
              <a:rPr lang="en-US" sz="2000" b="1" dirty="0" smtClean="0">
                <a:latin typeface="+mj-lt"/>
              </a:rPr>
              <a:t>This is not a robust overview of your research/science; just enough so someone can understand value of invention.</a:t>
            </a:r>
            <a:endParaRPr lang="en-US" sz="2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16669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9181" y="112745"/>
            <a:ext cx="4969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MARKET INFORMATION</a:t>
            </a: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5516" y="1065285"/>
            <a:ext cx="11372849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Tx/>
              <a:buChar char="-"/>
            </a:pPr>
            <a:r>
              <a:rPr lang="en-US" sz="2400" dirty="0" smtClean="0">
                <a:latin typeface="+mj-lt"/>
              </a:rPr>
              <a:t>Describe the potential market for the invention (size, location, growth potential, etc.)</a:t>
            </a:r>
          </a:p>
          <a:p>
            <a:pPr marL="800100" lvl="1" indent="-342900">
              <a:spcAft>
                <a:spcPts val="600"/>
              </a:spcAft>
              <a:buFontTx/>
              <a:buChar char="-"/>
            </a:pPr>
            <a:r>
              <a:rPr lang="en-US" sz="2000" dirty="0" smtClean="0">
                <a:latin typeface="+mj-lt"/>
              </a:rPr>
              <a:t>Be specific, using recent, cited numbers when possible</a:t>
            </a:r>
          </a:p>
          <a:p>
            <a:pPr marL="800100" lvl="1" indent="-342900">
              <a:spcAft>
                <a:spcPts val="600"/>
              </a:spcAft>
              <a:buFontTx/>
              <a:buChar char="-"/>
            </a:pPr>
            <a:r>
              <a:rPr lang="en-US" sz="2000" dirty="0" smtClean="0">
                <a:latin typeface="+mj-lt"/>
              </a:rPr>
              <a:t>If the invention is a research tool, how large is the pool of potential customers/users?</a:t>
            </a:r>
            <a:endParaRPr lang="en-US" sz="2000" dirty="0">
              <a:latin typeface="+mj-lt"/>
            </a:endParaRPr>
          </a:p>
          <a:p>
            <a:pPr marL="800100" lvl="1" indent="-342900">
              <a:spcAft>
                <a:spcPts val="600"/>
              </a:spcAft>
              <a:buFontTx/>
              <a:buChar char="-"/>
            </a:pPr>
            <a:endParaRPr lang="en-US" sz="2000" dirty="0">
              <a:latin typeface="+mj-lt"/>
            </a:endParaRPr>
          </a:p>
          <a:p>
            <a:pPr marL="342900" indent="-342900">
              <a:spcAft>
                <a:spcPts val="600"/>
              </a:spcAft>
              <a:buFontTx/>
              <a:buChar char="-"/>
            </a:pPr>
            <a:r>
              <a:rPr lang="en-US" sz="2400" dirty="0" smtClean="0">
                <a:latin typeface="+mj-lt"/>
              </a:rPr>
              <a:t>Competing firms and products</a:t>
            </a:r>
          </a:p>
          <a:p>
            <a:pPr marL="800100" lvl="1" indent="-342900">
              <a:spcAft>
                <a:spcPts val="600"/>
              </a:spcAft>
              <a:buFontTx/>
              <a:buChar char="-"/>
            </a:pPr>
            <a:r>
              <a:rPr lang="en-US" sz="2000" dirty="0" smtClean="0">
                <a:latin typeface="+mj-lt"/>
              </a:rPr>
              <a:t>Are similar products on the market? How do they work?</a:t>
            </a:r>
          </a:p>
          <a:p>
            <a:pPr marL="800100" lvl="1" indent="-342900">
              <a:spcAft>
                <a:spcPts val="600"/>
              </a:spcAft>
              <a:buFontTx/>
              <a:buChar char="-"/>
            </a:pPr>
            <a:r>
              <a:rPr lang="en-US" sz="2000" dirty="0" smtClean="0">
                <a:latin typeface="+mj-lt"/>
              </a:rPr>
              <a:t>Are any companies focused on the same type of invention?</a:t>
            </a:r>
          </a:p>
          <a:p>
            <a:pPr marL="800100" lvl="1" indent="-342900">
              <a:spcAft>
                <a:spcPts val="600"/>
              </a:spcAft>
              <a:buFontTx/>
              <a:buChar char="-"/>
            </a:pPr>
            <a:r>
              <a:rPr lang="en-US" sz="2000" dirty="0" smtClean="0">
                <a:latin typeface="+mj-lt"/>
              </a:rPr>
              <a:t>What are status quo technologies, including the “gold standard” for the problem the invention solves?</a:t>
            </a:r>
          </a:p>
          <a:p>
            <a:pPr marL="342900" indent="-342900">
              <a:spcAft>
                <a:spcPts val="600"/>
              </a:spcAft>
              <a:buFontTx/>
              <a:buChar char="-"/>
            </a:pPr>
            <a:endParaRPr lang="en-US" sz="2000" dirty="0" smtClean="0">
              <a:latin typeface="+mj-lt"/>
            </a:endParaRPr>
          </a:p>
          <a:p>
            <a:pPr marL="342900" indent="-342900">
              <a:spcAft>
                <a:spcPts val="600"/>
              </a:spcAft>
              <a:buFontTx/>
              <a:buChar char="-"/>
            </a:pPr>
            <a:r>
              <a:rPr lang="en-US" sz="2400" dirty="0" smtClean="0">
                <a:latin typeface="+mj-lt"/>
              </a:rPr>
              <a:t>Potential licensees</a:t>
            </a:r>
          </a:p>
          <a:p>
            <a:pPr marL="800100" lvl="1" indent="-342900">
              <a:spcAft>
                <a:spcPts val="600"/>
              </a:spcAft>
              <a:buFontTx/>
              <a:buChar char="-"/>
            </a:pPr>
            <a:r>
              <a:rPr lang="en-US" sz="2000" dirty="0" smtClean="0">
                <a:latin typeface="+mj-lt"/>
              </a:rPr>
              <a:t>List any firms that may be interested in commercializing the invention</a:t>
            </a:r>
          </a:p>
          <a:p>
            <a:pPr marL="800100" lvl="1" indent="-342900">
              <a:spcAft>
                <a:spcPts val="600"/>
              </a:spcAft>
              <a:buFontTx/>
              <a:buChar char="-"/>
            </a:pPr>
            <a:r>
              <a:rPr lang="en-US" sz="2000" dirty="0" smtClean="0">
                <a:latin typeface="+mj-lt"/>
              </a:rPr>
              <a:t>Has the invention been disclosed to any industry representatives?</a:t>
            </a:r>
          </a:p>
          <a:p>
            <a:pPr marL="800100" lvl="1" indent="-342900">
              <a:spcAft>
                <a:spcPts val="600"/>
              </a:spcAft>
              <a:buFontTx/>
              <a:buChar char="-"/>
            </a:pPr>
            <a:r>
              <a:rPr lang="en-US" sz="2000" dirty="0" smtClean="0">
                <a:latin typeface="+mj-lt"/>
              </a:rPr>
              <a:t>Has there been any commercial interest in the invention?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085166" y="6472097"/>
            <a:ext cx="2743200" cy="365125"/>
          </a:xfrm>
        </p:spPr>
        <p:txBody>
          <a:bodyPr/>
          <a:lstStyle/>
          <a:p>
            <a:fld id="{80C91C19-A9CD-4202-BA95-CCE1A6241E16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294191" y="6472097"/>
            <a:ext cx="2743200" cy="365125"/>
          </a:xfrm>
        </p:spPr>
        <p:txBody>
          <a:bodyPr/>
          <a:lstStyle/>
          <a:p>
            <a:r>
              <a:rPr lang="en-US" dirty="0" smtClean="0"/>
              <a:t>[Presentation Date]</a:t>
            </a:r>
            <a:endParaRPr lang="en-US" dirty="0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4038600" y="6472097"/>
            <a:ext cx="4114800" cy="365125"/>
          </a:xfrm>
        </p:spPr>
        <p:txBody>
          <a:bodyPr/>
          <a:lstStyle/>
          <a:p>
            <a:r>
              <a:rPr lang="en-US" dirty="0">
                <a:solidFill>
                  <a:srgbClr val="F3B1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OFFICE OF TECHNOLOGY TRANSFER</a:t>
            </a:r>
          </a:p>
        </p:txBody>
      </p:sp>
    </p:spTree>
    <p:extLst>
      <p:ext uri="{BB962C8B-B14F-4D97-AF65-F5344CB8AC3E}">
        <p14:creationId xmlns:p14="http://schemas.microsoft.com/office/powerpoint/2010/main" val="3975104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9181" y="112745"/>
            <a:ext cx="4969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POTENTIAL LIMITATIONS</a:t>
            </a: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5517" y="1065285"/>
            <a:ext cx="11231658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Tx/>
              <a:buChar char="-"/>
            </a:pPr>
            <a:r>
              <a:rPr lang="en-US" sz="2400" dirty="0" smtClean="0">
                <a:latin typeface="+mj-lt"/>
              </a:rPr>
              <a:t>Describe any limitations or disadvantages that may need to be overcome</a:t>
            </a:r>
          </a:p>
          <a:p>
            <a:pPr marL="800100" lvl="1" indent="-342900">
              <a:spcAft>
                <a:spcPts val="600"/>
              </a:spcAft>
              <a:buFontTx/>
              <a:buChar char="-"/>
            </a:pPr>
            <a:r>
              <a:rPr lang="en-US" sz="2000" dirty="0" smtClean="0">
                <a:latin typeface="+mj-lt"/>
              </a:rPr>
              <a:t>Research/development hurdles</a:t>
            </a:r>
          </a:p>
          <a:p>
            <a:pPr marL="800100" lvl="1" indent="-342900">
              <a:spcAft>
                <a:spcPts val="600"/>
              </a:spcAft>
              <a:buFontTx/>
              <a:buChar char="-"/>
            </a:pPr>
            <a:r>
              <a:rPr lang="en-US" sz="2000" dirty="0">
                <a:latin typeface="+mj-lt"/>
              </a:rPr>
              <a:t>Limited operational parameters/narrow applicability</a:t>
            </a:r>
          </a:p>
          <a:p>
            <a:pPr marL="800100" lvl="1" indent="-342900">
              <a:spcAft>
                <a:spcPts val="600"/>
              </a:spcAft>
              <a:buFontTx/>
              <a:buChar char="-"/>
            </a:pPr>
            <a:r>
              <a:rPr lang="en-US" sz="2000" dirty="0" smtClean="0">
                <a:latin typeface="+mj-lt"/>
              </a:rPr>
              <a:t>Prototype development</a:t>
            </a:r>
          </a:p>
          <a:p>
            <a:pPr marL="800100" lvl="1" indent="-342900">
              <a:spcAft>
                <a:spcPts val="600"/>
              </a:spcAft>
              <a:buFontTx/>
              <a:buChar char="-"/>
            </a:pPr>
            <a:endParaRPr lang="en-US" sz="2000" dirty="0" smtClean="0">
              <a:latin typeface="+mj-lt"/>
            </a:endParaRPr>
          </a:p>
          <a:p>
            <a:pPr marL="342900" indent="-342900">
              <a:spcAft>
                <a:spcPts val="600"/>
              </a:spcAft>
              <a:buFontTx/>
              <a:buChar char="-"/>
            </a:pPr>
            <a:r>
              <a:rPr lang="en-US" sz="2400" dirty="0" smtClean="0">
                <a:latin typeface="+mj-lt"/>
              </a:rPr>
              <a:t>Commercialization restrictions, including if/how they can be overcome</a:t>
            </a:r>
          </a:p>
          <a:p>
            <a:pPr marL="800100" lvl="1" indent="-342900">
              <a:spcAft>
                <a:spcPts val="600"/>
              </a:spcAft>
              <a:buFontTx/>
              <a:buChar char="-"/>
            </a:pPr>
            <a:r>
              <a:rPr lang="en-US" sz="2000" dirty="0" smtClean="0">
                <a:latin typeface="+mj-lt"/>
              </a:rPr>
              <a:t>Regulatory hurdles/barriers</a:t>
            </a:r>
            <a:endParaRPr lang="en-US" sz="2000" b="1" dirty="0" smtClean="0">
              <a:latin typeface="+mj-lt"/>
            </a:endParaRPr>
          </a:p>
          <a:p>
            <a:pPr marL="800100" lvl="1" indent="-342900">
              <a:spcAft>
                <a:spcPts val="600"/>
              </a:spcAft>
              <a:buFontTx/>
              <a:buChar char="-"/>
            </a:pPr>
            <a:r>
              <a:rPr lang="en-US" sz="2000" dirty="0" smtClean="0">
                <a:latin typeface="+mj-lt"/>
              </a:rPr>
              <a:t>Side effects of use/operation (toxic byproducts, heat generation, waste products, time delays, etc.)</a:t>
            </a:r>
          </a:p>
          <a:p>
            <a:pPr marL="800100" lvl="1" indent="-342900">
              <a:spcAft>
                <a:spcPts val="600"/>
              </a:spcAft>
              <a:buFontTx/>
              <a:buChar char="-"/>
            </a:pPr>
            <a:r>
              <a:rPr lang="en-US" sz="2000" dirty="0" smtClean="0">
                <a:latin typeface="+mj-lt"/>
              </a:rPr>
              <a:t>Small market</a:t>
            </a:r>
          </a:p>
          <a:p>
            <a:pPr marL="800100" lvl="1" indent="-342900">
              <a:spcAft>
                <a:spcPts val="600"/>
              </a:spcAft>
              <a:buFontTx/>
              <a:buChar char="-"/>
            </a:pPr>
            <a:r>
              <a:rPr lang="en-US" sz="2000" dirty="0" smtClean="0">
                <a:latin typeface="+mj-lt"/>
              </a:rPr>
              <a:t>Numerous competing technologies</a:t>
            </a:r>
          </a:p>
          <a:p>
            <a:pPr marL="800100" lvl="1" indent="-342900">
              <a:spcAft>
                <a:spcPts val="600"/>
              </a:spcAft>
              <a:buFontTx/>
              <a:buChar char="-"/>
            </a:pPr>
            <a:r>
              <a:rPr lang="en-US" sz="2000" dirty="0" smtClean="0">
                <a:latin typeface="+mj-lt"/>
              </a:rPr>
              <a:t>Freedom to operate issues (e.g. if need to license other technologies to legally use technology)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085166" y="6472097"/>
            <a:ext cx="2743200" cy="365125"/>
          </a:xfrm>
        </p:spPr>
        <p:txBody>
          <a:bodyPr/>
          <a:lstStyle/>
          <a:p>
            <a:fld id="{80C91C19-A9CD-4202-BA95-CCE1A6241E16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294191" y="6472097"/>
            <a:ext cx="2743200" cy="365125"/>
          </a:xfrm>
        </p:spPr>
        <p:txBody>
          <a:bodyPr/>
          <a:lstStyle/>
          <a:p>
            <a:r>
              <a:rPr lang="en-US" dirty="0" smtClean="0"/>
              <a:t>[Presentation Date]</a:t>
            </a:r>
            <a:endParaRPr lang="en-US" dirty="0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4038600" y="6472097"/>
            <a:ext cx="4114800" cy="365125"/>
          </a:xfrm>
        </p:spPr>
        <p:txBody>
          <a:bodyPr/>
          <a:lstStyle/>
          <a:p>
            <a:r>
              <a:rPr lang="en-US" dirty="0">
                <a:solidFill>
                  <a:srgbClr val="F3B1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OFFICE OF TECHNOLOGY TRANSFER</a:t>
            </a:r>
          </a:p>
        </p:txBody>
      </p:sp>
    </p:spTree>
    <p:extLst>
      <p:ext uri="{BB962C8B-B14F-4D97-AF65-F5344CB8AC3E}">
        <p14:creationId xmlns:p14="http://schemas.microsoft.com/office/powerpoint/2010/main" val="700712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9181" y="112745"/>
            <a:ext cx="57620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DISCLOSURES AND OBLIGATIONS</a:t>
            </a: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5517" y="1065285"/>
            <a:ext cx="11231658" cy="5432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Tx/>
              <a:buChar char="-"/>
            </a:pPr>
            <a:r>
              <a:rPr lang="en-US" sz="2400" dirty="0" smtClean="0">
                <a:latin typeface="+mj-lt"/>
              </a:rPr>
              <a:t>Publications and disclosures</a:t>
            </a:r>
            <a:endParaRPr lang="en-US" sz="2400" dirty="0">
              <a:latin typeface="+mj-lt"/>
            </a:endParaRPr>
          </a:p>
          <a:p>
            <a:pPr marL="800100" lvl="1" indent="-342900">
              <a:spcAft>
                <a:spcPts val="600"/>
              </a:spcAft>
              <a:buFontTx/>
              <a:buChar char="-"/>
            </a:pPr>
            <a:r>
              <a:rPr lang="en-US" sz="2000" dirty="0" smtClean="0">
                <a:latin typeface="+mj-lt"/>
              </a:rPr>
              <a:t>Has the invention been publically disclosed? If so, when?</a:t>
            </a:r>
          </a:p>
          <a:p>
            <a:pPr marL="1257300" lvl="2" indent="-342900">
              <a:spcAft>
                <a:spcPts val="600"/>
              </a:spcAft>
              <a:buFontTx/>
              <a:buChar char="-"/>
            </a:pPr>
            <a:r>
              <a:rPr lang="en-US" sz="2000" dirty="0" smtClean="0">
                <a:latin typeface="+mj-lt"/>
              </a:rPr>
              <a:t>Disclosure could occur in a journal article, book/chapter, presentation, abstract, poster, blog, group website, thesis, etc.</a:t>
            </a:r>
            <a:endParaRPr lang="en-US" sz="2000" b="1" dirty="0">
              <a:latin typeface="+mj-lt"/>
            </a:endParaRPr>
          </a:p>
          <a:p>
            <a:pPr marL="800100" lvl="1" indent="-342900">
              <a:spcAft>
                <a:spcPts val="600"/>
              </a:spcAft>
              <a:buFontTx/>
              <a:buChar char="-"/>
            </a:pPr>
            <a:r>
              <a:rPr lang="en-US" sz="2000" dirty="0" smtClean="0">
                <a:latin typeface="+mj-lt"/>
              </a:rPr>
              <a:t>Is a disclosure planned in the future? If so, when?</a:t>
            </a:r>
          </a:p>
          <a:p>
            <a:pPr marL="800100" lvl="1" indent="-342900">
              <a:spcAft>
                <a:spcPts val="600"/>
              </a:spcAft>
              <a:buFontTx/>
              <a:buChar char="-"/>
            </a:pPr>
            <a:endParaRPr lang="en-US" sz="2000" dirty="0">
              <a:latin typeface="+mj-lt"/>
            </a:endParaRPr>
          </a:p>
          <a:p>
            <a:pPr marL="342900" indent="-342900">
              <a:spcAft>
                <a:spcPts val="600"/>
              </a:spcAft>
              <a:buFontTx/>
              <a:buChar char="-"/>
            </a:pPr>
            <a:r>
              <a:rPr lang="en-US" sz="2400" dirty="0" smtClean="0">
                <a:latin typeface="+mj-lt"/>
              </a:rPr>
              <a:t>Grants and outside obligations</a:t>
            </a:r>
          </a:p>
          <a:p>
            <a:pPr marL="800100" lvl="1" indent="-342900">
              <a:spcAft>
                <a:spcPts val="600"/>
              </a:spcAft>
              <a:buFontTx/>
              <a:buChar char="-"/>
            </a:pPr>
            <a:r>
              <a:rPr lang="en-US" sz="2000" dirty="0" smtClean="0">
                <a:latin typeface="+mj-lt"/>
              </a:rPr>
              <a:t>Was the research that led to this invention funded externally? If so, by what agency/company?</a:t>
            </a:r>
          </a:p>
          <a:p>
            <a:pPr marL="800100" lvl="1" indent="-342900">
              <a:spcAft>
                <a:spcPts val="600"/>
              </a:spcAft>
              <a:buFontTx/>
              <a:buChar char="-"/>
            </a:pPr>
            <a:r>
              <a:rPr lang="en-US" sz="2000" dirty="0" smtClean="0">
                <a:latin typeface="+mj-lt"/>
              </a:rPr>
              <a:t>Have you engaged in any Materials Transfer Agreements, Confidential Disclosure Agreements, or other agreements related to this technology? If so, with what other parties?</a:t>
            </a:r>
          </a:p>
          <a:p>
            <a:pPr marL="800100" lvl="1" indent="-342900">
              <a:spcAft>
                <a:spcPts val="600"/>
              </a:spcAft>
              <a:buFontTx/>
              <a:buChar char="-"/>
            </a:pPr>
            <a:endParaRPr lang="en-US" sz="2000" dirty="0">
              <a:latin typeface="+mj-lt"/>
            </a:endParaRPr>
          </a:p>
          <a:p>
            <a:pPr marL="342900" indent="-342900">
              <a:spcAft>
                <a:spcPts val="600"/>
              </a:spcAft>
              <a:buFontTx/>
              <a:buChar char="-"/>
            </a:pPr>
            <a:r>
              <a:rPr lang="en-US" sz="2400" dirty="0" smtClean="0">
                <a:latin typeface="+mj-lt"/>
              </a:rPr>
              <a:t>Commercial use of invention</a:t>
            </a:r>
          </a:p>
          <a:p>
            <a:pPr marL="800100" lvl="1" indent="-342900">
              <a:spcAft>
                <a:spcPts val="600"/>
              </a:spcAft>
              <a:buFontTx/>
              <a:buChar char="-"/>
            </a:pPr>
            <a:r>
              <a:rPr lang="en-US" sz="2000" dirty="0" smtClean="0">
                <a:latin typeface="+mj-lt"/>
              </a:rPr>
              <a:t>Has the invention ever been used commercially or marketed (by the inventor or anyone else)?</a:t>
            </a:r>
          </a:p>
          <a:p>
            <a:pPr marL="800100" lvl="1" indent="-342900">
              <a:spcAft>
                <a:spcPts val="600"/>
              </a:spcAft>
              <a:buFontTx/>
              <a:buChar char="-"/>
            </a:pPr>
            <a:r>
              <a:rPr lang="en-US" sz="2000" dirty="0" smtClean="0">
                <a:latin typeface="+mj-lt"/>
              </a:rPr>
              <a:t>Has consumer testing been performed? If so, provide dates and results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085166" y="6472097"/>
            <a:ext cx="2743200" cy="365125"/>
          </a:xfrm>
        </p:spPr>
        <p:txBody>
          <a:bodyPr/>
          <a:lstStyle/>
          <a:p>
            <a:fld id="{80C91C19-A9CD-4202-BA95-CCE1A6241E16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294191" y="6472097"/>
            <a:ext cx="2743200" cy="365125"/>
          </a:xfrm>
        </p:spPr>
        <p:txBody>
          <a:bodyPr/>
          <a:lstStyle/>
          <a:p>
            <a:r>
              <a:rPr lang="en-US" dirty="0" smtClean="0"/>
              <a:t>[Presentation Date]</a:t>
            </a:r>
            <a:endParaRPr lang="en-US" dirty="0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4038600" y="6472097"/>
            <a:ext cx="4114800" cy="365125"/>
          </a:xfrm>
        </p:spPr>
        <p:txBody>
          <a:bodyPr/>
          <a:lstStyle/>
          <a:p>
            <a:r>
              <a:rPr lang="en-US" dirty="0">
                <a:solidFill>
                  <a:srgbClr val="F3B1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OFFICE OF TECHNOLOGY TRANSFER</a:t>
            </a:r>
          </a:p>
        </p:txBody>
      </p:sp>
    </p:spTree>
    <p:extLst>
      <p:ext uri="{BB962C8B-B14F-4D97-AF65-F5344CB8AC3E}">
        <p14:creationId xmlns:p14="http://schemas.microsoft.com/office/powerpoint/2010/main" val="1148833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9181" y="112745"/>
            <a:ext cx="57620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PRIOR ART</a:t>
            </a: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5517" y="1065285"/>
            <a:ext cx="1123165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Tx/>
              <a:buChar char="-"/>
            </a:pPr>
            <a:r>
              <a:rPr lang="en-US" sz="2400" dirty="0" smtClean="0">
                <a:latin typeface="+mj-lt"/>
              </a:rPr>
              <a:t>Briefly describe any known prior art references related to the invention</a:t>
            </a:r>
            <a:endParaRPr lang="en-US" sz="2400" dirty="0">
              <a:latin typeface="+mj-lt"/>
            </a:endParaRPr>
          </a:p>
          <a:p>
            <a:pPr marL="800100" lvl="1" indent="-342900">
              <a:spcAft>
                <a:spcPts val="600"/>
              </a:spcAft>
              <a:buFontTx/>
              <a:buChar char="-"/>
            </a:pPr>
            <a:r>
              <a:rPr lang="en-US" sz="2000" dirty="0" smtClean="0">
                <a:latin typeface="+mj-lt"/>
              </a:rPr>
              <a:t>Could be a similar technology that has been mentioned, theorized, characterized, etc.</a:t>
            </a:r>
          </a:p>
          <a:p>
            <a:pPr marL="800100" lvl="1" indent="-342900">
              <a:spcAft>
                <a:spcPts val="600"/>
              </a:spcAft>
              <a:buFontTx/>
              <a:buChar char="-"/>
            </a:pPr>
            <a:r>
              <a:rPr lang="en-US" sz="2000" dirty="0" smtClean="0">
                <a:latin typeface="+mj-lt"/>
              </a:rPr>
              <a:t>Could come from any source, including: </a:t>
            </a:r>
          </a:p>
          <a:p>
            <a:pPr marL="1257300" lvl="2" indent="-342900">
              <a:spcAft>
                <a:spcPts val="600"/>
              </a:spcAft>
              <a:buFontTx/>
              <a:buChar char="-"/>
            </a:pPr>
            <a:r>
              <a:rPr lang="en-US" sz="2000" dirty="0" smtClean="0">
                <a:latin typeface="+mj-lt"/>
              </a:rPr>
              <a:t>Journal articles, books/chapters, patents/patent applications, abstracts, conference presentations, posters, websites/blogs, etc.</a:t>
            </a:r>
          </a:p>
          <a:p>
            <a:pPr marL="800100" lvl="1" indent="-342900">
              <a:spcAft>
                <a:spcPts val="600"/>
              </a:spcAft>
              <a:buFontTx/>
              <a:buChar char="-"/>
            </a:pPr>
            <a:r>
              <a:rPr lang="en-US" sz="2000" dirty="0" smtClean="0">
                <a:latin typeface="+mj-lt"/>
              </a:rPr>
              <a:t>If possible, note differences between the prior art technology and your invention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085166" y="6472097"/>
            <a:ext cx="2743200" cy="365125"/>
          </a:xfrm>
        </p:spPr>
        <p:txBody>
          <a:bodyPr/>
          <a:lstStyle/>
          <a:p>
            <a:fld id="{80C91C19-A9CD-4202-BA95-CCE1A6241E16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294191" y="6472097"/>
            <a:ext cx="2743200" cy="365125"/>
          </a:xfrm>
        </p:spPr>
        <p:txBody>
          <a:bodyPr/>
          <a:lstStyle/>
          <a:p>
            <a:r>
              <a:rPr lang="en-US" dirty="0" smtClean="0"/>
              <a:t>[Presentation Date]</a:t>
            </a:r>
            <a:endParaRPr lang="en-US" dirty="0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4038600" y="6472097"/>
            <a:ext cx="4114800" cy="365125"/>
          </a:xfrm>
        </p:spPr>
        <p:txBody>
          <a:bodyPr/>
          <a:lstStyle/>
          <a:p>
            <a:r>
              <a:rPr lang="en-US" dirty="0">
                <a:solidFill>
                  <a:srgbClr val="F3B1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OFFICE OF TECHNOLOGY TRANSFER</a:t>
            </a:r>
          </a:p>
        </p:txBody>
      </p:sp>
    </p:spTree>
    <p:extLst>
      <p:ext uri="{BB962C8B-B14F-4D97-AF65-F5344CB8AC3E}">
        <p14:creationId xmlns:p14="http://schemas.microsoft.com/office/powerpoint/2010/main" val="1916412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2220899" y="1421787"/>
            <a:ext cx="491411" cy="1073020"/>
          </a:xfrm>
          <a:prstGeom prst="rect">
            <a:avLst/>
          </a:prstGeom>
          <a:solidFill>
            <a:srgbClr val="EDE9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818063" y="2487471"/>
            <a:ext cx="45604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THANK YOU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62002" y="3852773"/>
            <a:ext cx="587828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Inventor name</a:t>
            </a:r>
          </a:p>
          <a:p>
            <a:pPr algn="ctr">
              <a:lnSpc>
                <a:spcPts val="2800"/>
              </a:lnSpc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Department/Unit</a:t>
            </a:r>
          </a:p>
          <a:p>
            <a:pPr algn="ctr">
              <a:lnSpc>
                <a:spcPts val="2800"/>
              </a:lnSpc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Contact information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333200"/>
            <a:ext cx="12191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rgbClr val="F3B10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CARBONDALE    ♦    SPRINGFIELD    ♦    EDWARDSVILLE    ♦    ALTON    ♦    EAST ST. LOUIS    ♦    GRAYSLAKE    ♦    QUINCY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624328" y="3444551"/>
            <a:ext cx="6949440" cy="0"/>
          </a:xfrm>
          <a:prstGeom prst="line">
            <a:avLst/>
          </a:prstGeom>
          <a:ln w="34925">
            <a:solidFill>
              <a:srgbClr val="F3B1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5806473"/>
      </p:ext>
    </p:extLst>
  </p:cSld>
  <p:clrMapOvr>
    <a:masterClrMapping/>
  </p:clrMapOvr>
</p:sld>
</file>

<file path=ppt/theme/theme1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752</TotalTime>
  <Words>617</Words>
  <Application>Microsoft Office PowerPoint</Application>
  <PresentationFormat>Widescreen</PresentationFormat>
  <Paragraphs>85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Arial Narrow</vt:lpstr>
      <vt:lpstr>Calibri</vt:lpstr>
      <vt:lpstr>Calibri Light</vt:lpstr>
      <vt:lpstr>Times New Roman</vt:lpstr>
      <vt:lpstr>2_Custom Design</vt:lpstr>
      <vt:lpstr>4_Custom Design</vt:lpstr>
      <vt:lpstr>3_Custom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SIU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Chitambar</dc:creator>
  <cp:lastModifiedBy>Michelle Chitambar</cp:lastModifiedBy>
  <cp:revision>73</cp:revision>
  <dcterms:created xsi:type="dcterms:W3CDTF">2015-07-13T18:38:55Z</dcterms:created>
  <dcterms:modified xsi:type="dcterms:W3CDTF">2017-01-24T16:58:37Z</dcterms:modified>
</cp:coreProperties>
</file>